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24384000" cy="13716000"/>
  <p:notesSz cx="6858000" cy="9144000"/>
  <p:embeddedFontLst>
    <p:embeddedFont>
      <p:font typeface="Montserrat Bold" pitchFamily="2" charset="77"/>
      <p:bold r:id="rId13"/>
      <p:italic r:id="rId14"/>
      <p:boldItalic r:id="rId15"/>
    </p:embeddedFont>
    <p:embeddedFont>
      <p:font typeface="Montserrat Medium" pitchFamily="2" charset="77"/>
      <p:regular r:id="rId16"/>
      <p:italic r:id="rId17"/>
    </p:embeddedFont>
    <p:embeddedFont>
      <p:font typeface="Montserrat-BoldItalic" pitchFamily="2" charset="77"/>
      <p:bold r:id="rId18"/>
      <p:italic r:id="rId19"/>
      <p:boldItalic r:id="rId20"/>
    </p:embeddedFont>
    <p:embeddedFont>
      <p:font typeface="Montserrat-Italic" pitchFamily="2" charset="77"/>
      <p:italic r:id="rId21"/>
    </p:embeddedFont>
    <p:embeddedFont>
      <p:font typeface="Tw Cen MT" panose="020B0602020104020603" pitchFamily="34" charset="77"/>
      <p:regular r:id="rId22"/>
      <p:bold r:id="rId23"/>
      <p:italic r:id="rId24"/>
      <p:boldItalic r:id="rId25"/>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56"/>
    <p:restoredTop sz="94694"/>
  </p:normalViewPr>
  <p:slideViewPr>
    <p:cSldViewPr snapToGrid="0" snapToObjects="1">
      <p:cViewPr varScale="1">
        <p:scale>
          <a:sx n="60" d="100"/>
          <a:sy n="60" d="100"/>
        </p:scale>
        <p:origin x="141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2303859"/>
            <a:ext cx="14716126" cy="4643438"/>
          </a:xfrm>
          <a:prstGeom prst="rect">
            <a:avLst/>
          </a:prstGeom>
        </p:spPr>
        <p:txBody>
          <a:bodyPr anchor="b"/>
          <a:lstStyle/>
          <a:p>
            <a:r>
              <a:t>Title Text</a:t>
            </a:r>
          </a:p>
        </p:txBody>
      </p:sp>
      <p:sp>
        <p:nvSpPr>
          <p:cNvPr id="12" name="Shape 12"/>
          <p:cNvSpPr>
            <a:spLocks noGrp="1"/>
          </p:cNvSpPr>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Shape 94"/>
          <p:cNvSpPr>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4833937" y="9447609"/>
            <a:ext cx="14716126" cy="2000251"/>
          </a:xfrm>
          <a:prstGeom prst="rect">
            <a:avLst/>
          </a:prstGeom>
        </p:spPr>
        <p:txBody>
          <a:bodyPr anchor="b"/>
          <a:lstStyle/>
          <a:p>
            <a:r>
              <a:t>Title Text</a:t>
            </a:r>
          </a:p>
        </p:txBody>
      </p:sp>
      <p:sp>
        <p:nvSpPr>
          <p:cNvPr id="22" name="Shape 22"/>
          <p:cNvSpPr>
            <a:spLocks noGrp="1"/>
          </p:cNvSpPr>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4833937" y="4536281"/>
            <a:ext cx="14716126" cy="4643438"/>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357187"/>
            <a:ext cx="15609094" cy="3036095"/>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designthinkmakebreakrepeat.com" TargetMode="External"/><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3386275-3E7F-B349-85E3-2441AF236F0E}"/>
              </a:ext>
            </a:extLst>
          </p:cNvPr>
          <p:cNvGrpSpPr/>
          <p:nvPr/>
        </p:nvGrpSpPr>
        <p:grpSpPr>
          <a:xfrm>
            <a:off x="-22552" y="-46537"/>
            <a:ext cx="24455848" cy="13307790"/>
            <a:chOff x="-22552" y="-46537"/>
            <a:chExt cx="24455848" cy="13307790"/>
          </a:xfrm>
        </p:grpSpPr>
        <p:pic>
          <p:nvPicPr>
            <p:cNvPr id="119" name="Empathic modeling.jpg"/>
            <p:cNvPicPr>
              <a:picLocks noChangeAspect="1"/>
            </p:cNvPicPr>
            <p:nvPr/>
          </p:nvPicPr>
          <p:blipFill>
            <a:blip r:embed="rId2"/>
            <a:srcRect t="15181" b="15181"/>
            <a:stretch>
              <a:fillRect/>
            </a:stretch>
          </p:blipFill>
          <p:spPr>
            <a:xfrm>
              <a:off x="-22552" y="-12382"/>
              <a:ext cx="24419839" cy="11336886"/>
            </a:xfrm>
            <a:prstGeom prst="rect">
              <a:avLst/>
            </a:prstGeom>
            <a:ln w="12700">
              <a:miter lim="400000"/>
            </a:ln>
          </p:spPr>
        </p:pic>
        <p:sp>
          <p:nvSpPr>
            <p:cNvPr id="120" name="Shape 120"/>
            <p:cNvSpPr/>
            <p:nvPr/>
          </p:nvSpPr>
          <p:spPr>
            <a:xfrm>
              <a:off x="585599" y="11962671"/>
              <a:ext cx="6798083" cy="10191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l">
                <a:defRPr sz="5700" b="0">
                  <a:latin typeface="Montserrat Bold"/>
                  <a:ea typeface="Montserrat Bold"/>
                  <a:cs typeface="Montserrat Bold"/>
                  <a:sym typeface="Montserrat Bold"/>
                </a:defRPr>
              </a:pPr>
              <a:r>
                <a:rPr>
                  <a:solidFill>
                    <a:srgbClr val="EE5150"/>
                  </a:solidFill>
                </a:rPr>
                <a:t>TURN TO: </a:t>
              </a:r>
              <a:r>
                <a:t>Page 56</a:t>
              </a:r>
            </a:p>
          </p:txBody>
        </p:sp>
        <p:sp>
          <p:nvSpPr>
            <p:cNvPr id="121" name="Shape 121"/>
            <p:cNvSpPr/>
            <p:nvPr/>
          </p:nvSpPr>
          <p:spPr>
            <a:xfrm>
              <a:off x="26904" y="-46537"/>
              <a:ext cx="24406392" cy="11221231"/>
            </a:xfrm>
            <a:prstGeom prst="rect">
              <a:avLst/>
            </a:prstGeom>
            <a:solidFill>
              <a:srgbClr val="000000">
                <a:alpha val="39844"/>
              </a:srgb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2" name="Shape 122"/>
            <p:cNvSpPr/>
            <p:nvPr/>
          </p:nvSpPr>
          <p:spPr>
            <a:xfrm>
              <a:off x="13058" y="11257466"/>
              <a:ext cx="24406392" cy="1"/>
            </a:xfrm>
            <a:prstGeom prst="line">
              <a:avLst/>
            </a:prstGeom>
            <a:ln w="203200">
              <a:solidFill>
                <a:srgbClr val="FF283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3" name="Shape 123"/>
            <p:cNvSpPr/>
            <p:nvPr/>
          </p:nvSpPr>
          <p:spPr>
            <a:xfrm>
              <a:off x="14806358" y="12508777"/>
              <a:ext cx="905827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Danijel Šivinjski, Public Domain Dedication (CC0), </a:t>
              </a:r>
            </a:p>
            <a:p>
              <a:pPr algn="r">
                <a:defRPr sz="2000" b="0">
                  <a:solidFill>
                    <a:srgbClr val="919191"/>
                  </a:solidFill>
                  <a:latin typeface="Montserrat Medium"/>
                  <a:ea typeface="Montserrat Medium"/>
                  <a:cs typeface="Montserrat Medium"/>
                  <a:sym typeface="Montserrat Medium"/>
                </a:defRPr>
              </a:pPr>
              <a:r>
                <a:t>https://www.flickr.com/photos/ blindfields/34132870980/</a:t>
              </a:r>
            </a:p>
          </p:txBody>
        </p:sp>
        <p:sp>
          <p:nvSpPr>
            <p:cNvPr id="124" name="Shape 124"/>
            <p:cNvSpPr/>
            <p:nvPr/>
          </p:nvSpPr>
          <p:spPr>
            <a:xfrm>
              <a:off x="-11907" y="1730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5" name="Shape 125"/>
            <p:cNvSpPr/>
            <p:nvPr/>
          </p:nvSpPr>
          <p:spPr>
            <a:xfrm rot="5400000">
              <a:off x="15518519" y="225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6" name="Shape 126"/>
            <p:cNvSpPr/>
            <p:nvPr/>
          </p:nvSpPr>
          <p:spPr>
            <a:xfrm>
              <a:off x="643885" y="814518"/>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Empathic</a:t>
              </a:r>
            </a:p>
          </p:txBody>
        </p:sp>
        <p:sp>
          <p:nvSpPr>
            <p:cNvPr id="127" name="Shape 127"/>
            <p:cNvSpPr/>
            <p:nvPr/>
          </p:nvSpPr>
          <p:spPr>
            <a:xfrm>
              <a:off x="1205292" y="7275075"/>
              <a:ext cx="9366567" cy="2073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5700" i="1">
                  <a:solidFill>
                    <a:srgbClr val="FFFFFF"/>
                  </a:solidFill>
                  <a:latin typeface="Palatino"/>
                  <a:ea typeface="Palatino"/>
                  <a:cs typeface="Palatino"/>
                  <a:sym typeface="Palatino"/>
                </a:defRPr>
              </a:pPr>
              <a:r>
                <a:t>Putting yourself in someone</a:t>
              </a:r>
            </a:p>
            <a:p>
              <a:pPr algn="l">
                <a:defRPr sz="5700" i="1">
                  <a:solidFill>
                    <a:srgbClr val="FFFFFF"/>
                  </a:solidFill>
                  <a:latin typeface="Palatino"/>
                  <a:ea typeface="Palatino"/>
                  <a:cs typeface="Palatino"/>
                  <a:sym typeface="Palatino"/>
                </a:defRPr>
              </a:pPr>
              <a:r>
                <a:t>else’s shoes</a:t>
              </a:r>
            </a:p>
          </p:txBody>
        </p:sp>
        <p:sp>
          <p:nvSpPr>
            <p:cNvPr id="128" name="Shape 128"/>
            <p:cNvSpPr/>
            <p:nvPr/>
          </p:nvSpPr>
          <p:spPr>
            <a:xfrm>
              <a:off x="8240" y="4495128"/>
              <a:ext cx="12007633"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9" name="Shape 129"/>
            <p:cNvSpPr/>
            <p:nvPr/>
          </p:nvSpPr>
          <p:spPr>
            <a:xfrm rot="5400000">
              <a:off x="11476800" y="5020288"/>
              <a:ext cx="2321715"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0" name="Shape 130"/>
            <p:cNvSpPr/>
            <p:nvPr/>
          </p:nvSpPr>
          <p:spPr>
            <a:xfrm>
              <a:off x="504899" y="2811172"/>
              <a:ext cx="11063324" cy="3931013"/>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Modelling</a:t>
              </a:r>
            </a:p>
          </p:txBody>
        </p:sp>
      </p:gr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32DED92-0612-E749-9142-3B2C81F8AAEA}"/>
              </a:ext>
            </a:extLst>
          </p:cNvPr>
          <p:cNvGrpSpPr/>
          <p:nvPr/>
        </p:nvGrpSpPr>
        <p:grpSpPr>
          <a:xfrm>
            <a:off x="-36937" y="720955"/>
            <a:ext cx="24457874" cy="13025113"/>
            <a:chOff x="-36937" y="720955"/>
            <a:chExt cx="24457874" cy="13025113"/>
          </a:xfrm>
        </p:grpSpPr>
        <p:pic>
          <p:nvPicPr>
            <p:cNvPr id="331" name="pasted-image.pdf"/>
            <p:cNvPicPr>
              <a:picLocks noChangeAspect="1"/>
            </p:cNvPicPr>
            <p:nvPr/>
          </p:nvPicPr>
          <p:blipFill>
            <a:blip r:embed="rId2"/>
            <a:srcRect l="27630"/>
            <a:stretch>
              <a:fillRect/>
            </a:stretch>
          </p:blipFill>
          <p:spPr>
            <a:xfrm rot="10800000">
              <a:off x="4304849" y="720955"/>
              <a:ext cx="20114295" cy="13021637"/>
            </a:xfrm>
            <a:prstGeom prst="rect">
              <a:avLst/>
            </a:prstGeom>
            <a:ln w="12700">
              <a:miter lim="400000"/>
            </a:ln>
          </p:spPr>
        </p:pic>
        <p:pic>
          <p:nvPicPr>
            <p:cNvPr id="332" name="pasted-image.pdf"/>
            <p:cNvPicPr>
              <a:picLocks noChangeAspect="1"/>
            </p:cNvPicPr>
            <p:nvPr/>
          </p:nvPicPr>
          <p:blipFill>
            <a:blip r:embed="rId2"/>
            <a:srcRect t="33454" r="50402"/>
            <a:stretch>
              <a:fillRect/>
            </a:stretch>
          </p:blipFill>
          <p:spPr>
            <a:xfrm rot="10800000">
              <a:off x="-4557" y="6312722"/>
              <a:ext cx="11825051" cy="7433346"/>
            </a:xfrm>
            <a:prstGeom prst="rect">
              <a:avLst/>
            </a:prstGeom>
            <a:ln w="12700">
              <a:miter lim="400000"/>
            </a:ln>
          </p:spPr>
        </p:pic>
        <p:sp>
          <p:nvSpPr>
            <p:cNvPr id="333" name="Shape 333"/>
            <p:cNvSpPr/>
            <p:nvPr/>
          </p:nvSpPr>
          <p:spPr>
            <a:xfrm>
              <a:off x="-36937" y="12049959"/>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4" name="Shape 334"/>
            <p:cNvSpPr/>
            <p:nvPr/>
          </p:nvSpPr>
          <p:spPr>
            <a:xfrm>
              <a:off x="975503" y="891390"/>
              <a:ext cx="3253868" cy="4778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6000" b="0">
                  <a:latin typeface="Montserrat Bold"/>
                  <a:ea typeface="Montserrat Bold"/>
                  <a:cs typeface="Montserrat Bold"/>
                  <a:sym typeface="Montserrat Bold"/>
                </a:defRPr>
              </a:pPr>
              <a:r>
                <a:t>Design.</a:t>
              </a:r>
            </a:p>
            <a:p>
              <a:pPr algn="l">
                <a:defRPr sz="6000" b="0">
                  <a:latin typeface="Montserrat Bold"/>
                  <a:ea typeface="Montserrat Bold"/>
                  <a:cs typeface="Montserrat Bold"/>
                  <a:sym typeface="Montserrat Bold"/>
                </a:defRPr>
              </a:pPr>
              <a:r>
                <a:t>Think</a:t>
              </a:r>
            </a:p>
            <a:p>
              <a:pPr algn="l">
                <a:defRPr sz="6000" b="0">
                  <a:latin typeface="Montserrat Bold"/>
                  <a:ea typeface="Montserrat Bold"/>
                  <a:cs typeface="Montserrat Bold"/>
                  <a:sym typeface="Montserrat Bold"/>
                </a:defRPr>
              </a:pPr>
              <a:r>
                <a:t>Make.</a:t>
              </a:r>
            </a:p>
            <a:p>
              <a:pPr algn="l">
                <a:defRPr sz="6000" b="0">
                  <a:latin typeface="Montserrat Bold"/>
                  <a:ea typeface="Montserrat Bold"/>
                  <a:cs typeface="Montserrat Bold"/>
                  <a:sym typeface="Montserrat Bold"/>
                </a:defRPr>
              </a:pPr>
              <a:r>
                <a:t>Break. </a:t>
              </a:r>
            </a:p>
            <a:p>
              <a:pPr algn="l">
                <a:defRPr sz="6000" b="0">
                  <a:latin typeface="Montserrat Bold"/>
                  <a:ea typeface="Montserrat Bold"/>
                  <a:cs typeface="Montserrat Bold"/>
                  <a:sym typeface="Montserrat Bold"/>
                </a:defRPr>
              </a:pPr>
              <a:r>
                <a:t>Repeat.</a:t>
              </a:r>
            </a:p>
          </p:txBody>
        </p:sp>
        <p:sp>
          <p:nvSpPr>
            <p:cNvPr id="335" name="Shape 335"/>
            <p:cNvSpPr/>
            <p:nvPr/>
          </p:nvSpPr>
          <p:spPr>
            <a:xfrm>
              <a:off x="8634748" y="2755150"/>
              <a:ext cx="14424722" cy="260648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a:solidFill>
                    <a:srgbClr val="FFFFFF"/>
                  </a:solidFill>
                  <a:latin typeface="Montserrat Bold"/>
                  <a:ea typeface="Montserrat Bold"/>
                  <a:cs typeface="Montserrat Bold"/>
                  <a:sym typeface="Montserrat Bold"/>
                </a:defRPr>
              </a:pPr>
              <a:r>
                <a:rPr dirty="0"/>
                <a:t>This work is licensed under a Creative Commons Attribution-</a:t>
              </a:r>
              <a:r>
                <a:rPr dirty="0" err="1"/>
                <a:t>NonCommercial</a:t>
              </a:r>
              <a:r>
                <a:rPr dirty="0"/>
                <a:t>-</a:t>
              </a:r>
              <a:r>
                <a:rPr dirty="0" err="1"/>
                <a:t>ShareAlike</a:t>
              </a:r>
              <a:r>
                <a:rPr dirty="0"/>
                <a:t> 4.0 International License. Designed by the authors of “Design. Think. Make. Break. Repeat. A Handbook of Methods” (BIS Publishers).</a:t>
              </a:r>
            </a:p>
            <a:p>
              <a:pPr algn="l" defTabSz="457200">
                <a:defRPr b="0">
                  <a:solidFill>
                    <a:srgbClr val="FFFFFF"/>
                  </a:solidFill>
                  <a:latin typeface="Montserrat Bold"/>
                  <a:ea typeface="Montserrat Bold"/>
                  <a:cs typeface="Montserrat Bold"/>
                  <a:sym typeface="Montserrat Bold"/>
                </a:defRPr>
              </a:pPr>
              <a:r>
                <a:rPr u="sng" dirty="0">
                  <a:solidFill>
                    <a:schemeClr val="bg1"/>
                  </a:solidFill>
                  <a:hlinkClick r:id="rId3">
                    <a:extLst>
                      <a:ext uri="{A12FA001-AC4F-418D-AE19-62706E023703}">
                        <ahyp:hlinkClr xmlns:ahyp="http://schemas.microsoft.com/office/drawing/2018/hyperlinkcolor" val="tx"/>
                      </a:ext>
                    </a:extLst>
                  </a:hlinkClick>
                </a:rPr>
                <a:t>www.designthinkmakebreakrepeat.com</a:t>
              </a:r>
            </a:p>
          </p:txBody>
        </p:sp>
        <p:sp>
          <p:nvSpPr>
            <p:cNvPr id="336" name="Shape 336"/>
            <p:cNvSpPr/>
            <p:nvPr/>
          </p:nvSpPr>
          <p:spPr>
            <a:xfrm>
              <a:off x="746861" y="6774665"/>
              <a:ext cx="23078331" cy="47275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Medium"/>
                  <a:ea typeface="Montserrat Medium"/>
                  <a:cs typeface="Montserrat Medium"/>
                  <a:sym typeface="Montserrat Medium"/>
                </a:defRPr>
              </a:pPr>
              <a:r>
                <a:t>How to use these slides</a:t>
              </a:r>
            </a:p>
            <a:p>
              <a:pPr algn="l" defTabSz="457200">
                <a:defRPr b="0" i="1">
                  <a:solidFill>
                    <a:srgbClr val="FFFFFF"/>
                  </a:solidFill>
                  <a:latin typeface="Montserrat-Italic"/>
                  <a:ea typeface="Montserrat-Italic"/>
                  <a:cs typeface="Montserrat-Italic"/>
                  <a:sym typeface="Montserrat-Italic"/>
                </a:defRPr>
              </a:pPr>
              <a:r>
                <a:t>These companion slides for the published book “Design Think Make Break Repeat: A Handbook of Methods”, support facilitation of the published exercises during workshops, tutorials or other guided design sessions. </a:t>
              </a:r>
            </a:p>
            <a:p>
              <a:pPr algn="l" defTabSz="457200">
                <a:defRPr b="0" i="1">
                  <a:solidFill>
                    <a:srgbClr val="FFFFFF"/>
                  </a:solidFill>
                  <a:latin typeface="Montserrat-Italic"/>
                  <a:ea typeface="Montserrat-Italic"/>
                  <a:cs typeface="Montserrat-Italic"/>
                  <a:sym typeface="Montserrat-Italic"/>
                </a:defRPr>
              </a:pPr>
              <a:endParaRPr/>
            </a:p>
            <a:p>
              <a:pPr algn="l" defTabSz="457200">
                <a:defRPr b="0" i="1">
                  <a:solidFill>
                    <a:srgbClr val="FFFFFF"/>
                  </a:solidFill>
                  <a:latin typeface="Montserrat-Italic"/>
                  <a:ea typeface="Montserrat-Italic"/>
                  <a:cs typeface="Montserrat-Italic"/>
                  <a:sym typeface="Montserrat-Italic"/>
                </a:defRPr>
              </a:pPr>
              <a:r>
                <a:rPr b="1">
                  <a:latin typeface="Montserrat-BoldItalic"/>
                  <a:ea typeface="Montserrat-BoldItalic"/>
                  <a:cs typeface="Montserrat-BoldItalic"/>
                  <a:sym typeface="Montserrat-BoldItalic"/>
                </a:rPr>
                <a:t>Slide 1: Title.</a:t>
              </a:r>
              <a:r>
                <a:t> Introduce the method, using the description from the book.</a:t>
              </a:r>
            </a:p>
            <a:p>
              <a:pPr algn="l" defTabSz="457200">
                <a:defRPr i="1">
                  <a:solidFill>
                    <a:srgbClr val="FFFFFF"/>
                  </a:solidFill>
                  <a:latin typeface="Montserrat-BoldItalic"/>
                  <a:ea typeface="Montserrat-BoldItalic"/>
                  <a:cs typeface="Montserrat-BoldItalic"/>
                  <a:sym typeface="Montserrat-BoldItalic"/>
                </a:defRPr>
              </a:pPr>
              <a:r>
                <a:t>Slide 2: Examples. </a:t>
              </a:r>
              <a:r>
                <a:rPr b="0">
                  <a:latin typeface="Montserrat-Italic"/>
                  <a:ea typeface="Montserrat-Italic"/>
                  <a:cs typeface="Montserrat-Italic"/>
                  <a:sym typeface="Montserrat-Italic"/>
                </a:rPr>
                <a:t>Use this slide to add your own images/examples of the method in use, or extra information.</a:t>
              </a:r>
              <a:r>
                <a:t> </a:t>
              </a:r>
            </a:p>
            <a:p>
              <a:pPr algn="l" defTabSz="457200">
                <a:defRPr i="1">
                  <a:solidFill>
                    <a:srgbClr val="FFFFFF"/>
                  </a:solidFill>
                  <a:latin typeface="Montserrat-BoldItalic"/>
                  <a:ea typeface="Montserrat-BoldItalic"/>
                  <a:cs typeface="Montserrat-BoldItalic"/>
                  <a:sym typeface="Montserrat-BoldItalic"/>
                </a:defRPr>
              </a:pPr>
              <a:r>
                <a:t>Slide 3+: Steps. </a:t>
              </a:r>
              <a:r>
                <a:rPr b="0">
                  <a:latin typeface="Montserrat-Italic"/>
                  <a:ea typeface="Montserrat-Italic"/>
                  <a:cs typeface="Montserrat-Italic"/>
                  <a:sym typeface="Montserrat-Italic"/>
                </a:rPr>
                <a:t>Use one slide for each step of the method, to track timing and progress. The tip boxes can be used to offer extra guidance for specific steps, where needed. </a:t>
              </a:r>
            </a:p>
            <a:p>
              <a:pPr algn="l" defTabSz="457200">
                <a:defRPr i="1">
                  <a:solidFill>
                    <a:srgbClr val="FFFFFF"/>
                  </a:solidFill>
                  <a:latin typeface="Montserrat-BoldItalic"/>
                  <a:ea typeface="Montserrat-BoldItalic"/>
                  <a:cs typeface="Montserrat-BoldItalic"/>
                  <a:sym typeface="Montserrat-BoldItalic"/>
                </a:defRPr>
              </a:pPr>
              <a:r>
                <a:t>Slide 4: Sharing. </a:t>
              </a:r>
              <a:r>
                <a:rPr b="0">
                  <a:latin typeface="Montserrat-Italic"/>
                  <a:ea typeface="Montserrat-Italic"/>
                  <a:cs typeface="Montserrat-Italic"/>
                  <a:sym typeface="Montserrat-Italic"/>
                </a:rPr>
                <a:t>Results of the exercise are shared and discussed, in an appropriate format.</a:t>
              </a:r>
            </a:p>
          </p:txBody>
        </p:sp>
        <p:sp>
          <p:nvSpPr>
            <p:cNvPr id="337" name="Shape 337"/>
            <p:cNvSpPr/>
            <p:nvPr/>
          </p:nvSpPr>
          <p:spPr>
            <a:xfrm>
              <a:off x="16322992" y="12661177"/>
              <a:ext cx="75416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FFFFFF"/>
                  </a:solidFill>
                  <a:latin typeface="Montserrat Medium"/>
                  <a:ea typeface="Montserrat Medium"/>
                  <a:cs typeface="Montserrat Medium"/>
                  <a:sym typeface="Montserrat Medium"/>
                </a:defRPr>
              </a:lvl1pPr>
            </a:lstStyle>
            <a:p>
              <a:r>
                <a:t>Slide design by: Hamish Henderson, Madeleine Borthwick</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5150"/>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BEC189B-7F3D-0747-B2FA-8BD86043BB43}"/>
              </a:ext>
            </a:extLst>
          </p:cNvPr>
          <p:cNvGrpSpPr/>
          <p:nvPr/>
        </p:nvGrpSpPr>
        <p:grpSpPr>
          <a:xfrm>
            <a:off x="-254236" y="-375470"/>
            <a:ext cx="24118870" cy="13484323"/>
            <a:chOff x="-254236" y="-375470"/>
            <a:chExt cx="24118870" cy="13484323"/>
          </a:xfrm>
        </p:grpSpPr>
        <p:sp>
          <p:nvSpPr>
            <p:cNvPr id="132" name="Shape 132"/>
            <p:cNvSpPr/>
            <p:nvPr/>
          </p:nvSpPr>
          <p:spPr>
            <a:xfrm>
              <a:off x="5037" y="-375470"/>
              <a:ext cx="17058978" cy="5562601"/>
            </a:xfrm>
            <a:prstGeom prst="rect">
              <a:avLst/>
            </a:prstGeom>
            <a:solidFill>
              <a:srgbClr val="FFFFFF"/>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33" name="Shape 133"/>
            <p:cNvSpPr/>
            <p:nvPr/>
          </p:nvSpPr>
          <p:spPr>
            <a:xfrm rot="5400000">
              <a:off x="15628357" y="1429342"/>
              <a:ext cx="5169185" cy="22824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4" name="Shape 134"/>
            <p:cNvSpPr/>
            <p:nvPr/>
          </p:nvSpPr>
          <p:spPr>
            <a:xfrm>
              <a:off x="-254236" y="108340"/>
              <a:ext cx="18411876" cy="4924425"/>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defRPr sz="16000" b="0" spc="-319">
                  <a:solidFill>
                    <a:srgbClr val="EE5150"/>
                  </a:solidFill>
                  <a:latin typeface="Montserrat Bold"/>
                  <a:ea typeface="Montserrat Bold"/>
                  <a:cs typeface="Montserrat Bold"/>
                  <a:sym typeface="Montserrat Bold"/>
                </a:defRPr>
              </a:pPr>
              <a:r>
                <a:rPr dirty="0"/>
                <a:t>Empathic</a:t>
              </a:r>
              <a:r>
                <a:rPr lang="zh-CN" altLang="en-US" dirty="0"/>
                <a:t> </a:t>
              </a:r>
              <a:r>
                <a:rPr lang="en-AU" altLang="zh-CN" dirty="0"/>
                <a:t>	</a:t>
              </a:r>
              <a:r>
                <a:rPr dirty="0"/>
                <a:t>Modelling</a:t>
              </a:r>
            </a:p>
          </p:txBody>
        </p:sp>
        <p:sp>
          <p:nvSpPr>
            <p:cNvPr id="135" name="Shape 135"/>
            <p:cNvSpPr/>
            <p:nvPr/>
          </p:nvSpPr>
          <p:spPr>
            <a:xfrm>
              <a:off x="18745136" y="12661177"/>
              <a:ext cx="5119498"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rPr>
                  <a:solidFill>
                    <a:srgbClr val="FFFFFF"/>
                  </a:solidFill>
                </a:rPr>
                <a:t>Image Attribution: Lorum ipsum dolor</a:t>
              </a:r>
              <a:r>
                <a:t> </a:t>
              </a:r>
            </a:p>
          </p:txBody>
        </p:sp>
      </p:grpSp>
      <p:sp>
        <p:nvSpPr>
          <p:cNvPr id="136" name="Shape 136"/>
          <p:cNvSpPr/>
          <p:nvPr/>
        </p:nvSpPr>
        <p:spPr>
          <a:xfrm>
            <a:off x="688027" y="5976336"/>
            <a:ext cx="3419298" cy="981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defTabSz="457200">
              <a:lnSpc>
                <a:spcPts val="7500"/>
              </a:lnSpc>
              <a:defRPr sz="5400" b="0">
                <a:solidFill>
                  <a:srgbClr val="FFFFFF"/>
                </a:solidFill>
                <a:latin typeface="Montserrat Bold"/>
                <a:ea typeface="Montserrat Bold"/>
                <a:cs typeface="Montserrat Bold"/>
                <a:sym typeface="Montserrat Bold"/>
              </a:defRPr>
            </a:lvl1pPr>
          </a:lstStyle>
          <a:p>
            <a:r>
              <a:t>Example: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153" name="Shape 153"/>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54" name="Shape 154"/>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155" name="Shape 155"/>
          <p:cNvSpPr/>
          <p:nvPr/>
        </p:nvSpPr>
        <p:spPr>
          <a:xfrm>
            <a:off x="153602"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56" name="Shape 156"/>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a:t>
            </a:r>
          </a:p>
        </p:txBody>
      </p:sp>
      <p:sp>
        <p:nvSpPr>
          <p:cNvPr id="164" name="Shape 164"/>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166" name="Shape 166"/>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 </a:t>
            </a:r>
          </a:p>
        </p:txBody>
      </p:sp>
      <p:grpSp>
        <p:nvGrpSpPr>
          <p:cNvPr id="2" name="Group 1">
            <a:extLst>
              <a:ext uri="{FF2B5EF4-FFF2-40B4-BE49-F238E27FC236}">
                <a16:creationId xmlns:a16="http://schemas.microsoft.com/office/drawing/2014/main" id="{662C4E40-F3DE-944C-83FA-894A0483E1A3}"/>
              </a:ext>
            </a:extLst>
          </p:cNvPr>
          <p:cNvGrpSpPr/>
          <p:nvPr/>
        </p:nvGrpSpPr>
        <p:grpSpPr>
          <a:xfrm>
            <a:off x="-11907" y="-455482"/>
            <a:ext cx="24474866" cy="13716735"/>
            <a:chOff x="-11907" y="-455482"/>
            <a:chExt cx="24474866" cy="13716735"/>
          </a:xfrm>
        </p:grpSpPr>
        <p:pic>
          <p:nvPicPr>
            <p:cNvPr id="138" name="Empathic model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139" name="Shape 139"/>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0" name="Shape 140"/>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1" name="Shape 141"/>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2" name="Shape 142"/>
            <p:cNvSpPr/>
            <p:nvPr/>
          </p:nvSpPr>
          <p:spPr>
            <a:xfrm>
              <a:off x="19212262" y="1804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56</a:t>
              </a:r>
            </a:p>
          </p:txBody>
        </p:sp>
        <p:sp>
          <p:nvSpPr>
            <p:cNvPr id="143" name="Shape 143"/>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put yourself in the shoes of someone with reduced sensory or physical capabilities. In order to do so, you will use some simple materials to alter your senses. Use the resources provided on the companion website to create your own glasses prop, or use readily available materials. </a:t>
              </a:r>
            </a:p>
          </p:txBody>
        </p:sp>
        <p:sp>
          <p:nvSpPr>
            <p:cNvPr id="144" name="Shape 144"/>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5" name="Shape 145"/>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46" name="Shape 146"/>
            <p:cNvSpPr/>
            <p:nvPr/>
          </p:nvSpPr>
          <p:spPr>
            <a:xfrm>
              <a:off x="20321076" y="3313158"/>
              <a:ext cx="3900806" cy="202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rPr dirty="0"/>
                <a:t>YOU WILL NEED</a:t>
              </a:r>
              <a:br>
                <a:rPr dirty="0"/>
              </a:br>
              <a:r>
                <a:rPr dirty="0"/>
                <a:t>A partner, camera,</a:t>
              </a:r>
            </a:p>
            <a:p>
              <a:pPr marR="254000" algn="r">
                <a:defRPr sz="3000" b="0">
                  <a:solidFill>
                    <a:srgbClr val="FFFFFF"/>
                  </a:solidFill>
                  <a:latin typeface="Montserrat Bold"/>
                  <a:ea typeface="Montserrat Bold"/>
                  <a:cs typeface="Montserrat Bold"/>
                  <a:sym typeface="Montserrat Bold"/>
                </a:defRPr>
              </a:pPr>
              <a:r>
                <a:rPr dirty="0"/>
                <a:t> cling wrap, belt  </a:t>
              </a:r>
              <a:endParaRPr dirty="0">
                <a:latin typeface="Montserrat Medium"/>
                <a:ea typeface="Montserrat Medium"/>
                <a:cs typeface="Montserrat Medium"/>
                <a:sym typeface="Montserrat Medium"/>
              </a:endParaRPr>
            </a:p>
          </p:txBody>
        </p:sp>
        <p:sp>
          <p:nvSpPr>
            <p:cNvPr id="147" name="Shape 147"/>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8" name="Shape 148"/>
            <p:cNvSpPr/>
            <p:nvPr/>
          </p:nvSpPr>
          <p:spPr>
            <a:xfrm>
              <a:off x="1478213"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49" name="Shape 149"/>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50" name="Shape 150"/>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51" name="Shape 151"/>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57" name="Shape 157"/>
            <p:cNvSpPr/>
            <p:nvPr/>
          </p:nvSpPr>
          <p:spPr>
            <a:xfrm>
              <a:off x="-11907" y="460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58" name="Shape 158"/>
            <p:cNvSpPr/>
            <p:nvPr/>
          </p:nvSpPr>
          <p:spPr>
            <a:xfrm rot="5400000">
              <a:off x="15518519"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59" name="Shape 159"/>
            <p:cNvSpPr/>
            <p:nvPr/>
          </p:nvSpPr>
          <p:spPr>
            <a:xfrm>
              <a:off x="504899" y="-455482"/>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Empathic </a:t>
              </a:r>
            </a:p>
          </p:txBody>
        </p:sp>
        <p:sp>
          <p:nvSpPr>
            <p:cNvPr id="160" name="Shape 160"/>
            <p:cNvSpPr/>
            <p:nvPr/>
          </p:nvSpPr>
          <p:spPr>
            <a:xfrm>
              <a:off x="8240" y="3225128"/>
              <a:ext cx="123145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61" name="Shape 161"/>
            <p:cNvSpPr/>
            <p:nvPr/>
          </p:nvSpPr>
          <p:spPr>
            <a:xfrm rot="5400000">
              <a:off x="11791615" y="3750288"/>
              <a:ext cx="2321715"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2" name="Shape 162"/>
            <p:cNvSpPr/>
            <p:nvPr/>
          </p:nvSpPr>
          <p:spPr>
            <a:xfrm>
              <a:off x="504899" y="2293828"/>
              <a:ext cx="11321245"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6000" b="0" spc="-319">
                  <a:solidFill>
                    <a:srgbClr val="FFFFFF"/>
                  </a:solidFill>
                  <a:latin typeface="Montserrat Bold"/>
                  <a:ea typeface="Montserrat Bold"/>
                  <a:cs typeface="Montserrat Bold"/>
                  <a:sym typeface="Montserrat Bold"/>
                </a:defRPr>
              </a:pPr>
              <a:r>
                <a:rPr dirty="0"/>
                <a:t>Modelling</a:t>
              </a:r>
            </a:p>
          </p:txBody>
        </p:sp>
        <p:sp>
          <p:nvSpPr>
            <p:cNvPr id="163" name="Shape 163"/>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65" name="Shape 165"/>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67" name="Shape 167"/>
            <p:cNvSpPr/>
            <p:nvPr/>
          </p:nvSpPr>
          <p:spPr>
            <a:xfrm>
              <a:off x="14806358" y="12508777"/>
              <a:ext cx="905827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Danijel Šivinjski, Public Domain Dedication (CC0), </a:t>
              </a:r>
            </a:p>
            <a:p>
              <a:pPr algn="r">
                <a:defRPr sz="2000" b="0">
                  <a:solidFill>
                    <a:srgbClr val="919191"/>
                  </a:solidFill>
                  <a:latin typeface="Montserrat Medium"/>
                  <a:ea typeface="Montserrat Medium"/>
                  <a:cs typeface="Montserrat Medium"/>
                  <a:sym typeface="Montserrat Medium"/>
                </a:defRPr>
              </a:pPr>
              <a:r>
                <a:t>https://www.flickr.com/photos/ blindfields/34132870980/</a:t>
              </a:r>
            </a:p>
          </p:txBody>
        </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184" name="Shape 184"/>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85" name="Shape 185"/>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186" name="Shape 186"/>
          <p:cNvSpPr/>
          <p:nvPr/>
        </p:nvSpPr>
        <p:spPr>
          <a:xfrm>
            <a:off x="4121628" y="10987347"/>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87" name="Shape 187"/>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a:t>
            </a:r>
          </a:p>
        </p:txBody>
      </p:sp>
      <p:sp>
        <p:nvSpPr>
          <p:cNvPr id="195" name="Shape 195"/>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197" name="Shape 197"/>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 </a:t>
            </a:r>
          </a:p>
        </p:txBody>
      </p:sp>
      <p:grpSp>
        <p:nvGrpSpPr>
          <p:cNvPr id="2" name="Group 1">
            <a:extLst>
              <a:ext uri="{FF2B5EF4-FFF2-40B4-BE49-F238E27FC236}">
                <a16:creationId xmlns:a16="http://schemas.microsoft.com/office/drawing/2014/main" id="{E2F9D214-3822-2F48-AAA9-4DEF4A12099A}"/>
              </a:ext>
            </a:extLst>
          </p:cNvPr>
          <p:cNvGrpSpPr/>
          <p:nvPr/>
        </p:nvGrpSpPr>
        <p:grpSpPr>
          <a:xfrm>
            <a:off x="-11907" y="-455482"/>
            <a:ext cx="24474866" cy="13716735"/>
            <a:chOff x="-11907" y="-455482"/>
            <a:chExt cx="24474866" cy="13716735"/>
          </a:xfrm>
        </p:grpSpPr>
        <p:pic>
          <p:nvPicPr>
            <p:cNvPr id="169" name="Empathic model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170" name="Shape 170"/>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2" name="Shape 172"/>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4" name="Shape 174"/>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put yourself in the shoes of someone with reduced sensory or physical capabilities. In order to do so, you will use some simple materials to alter your senses. Use the resources provided on the companion website to create your own glasses prop, or use readily available materials. </a:t>
              </a:r>
            </a:p>
          </p:txBody>
        </p:sp>
        <p:sp>
          <p:nvSpPr>
            <p:cNvPr id="176" name="Shape 176"/>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78" name="Shape 178"/>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9" name="Shape 179"/>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80" name="Shape 180"/>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81" name="Shape 181"/>
            <p:cNvSpPr/>
            <p:nvPr/>
          </p:nvSpPr>
          <p:spPr>
            <a:xfrm>
              <a:off x="5446239"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82" name="Shape 182"/>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88" name="Shape 188"/>
            <p:cNvSpPr/>
            <p:nvPr/>
          </p:nvSpPr>
          <p:spPr>
            <a:xfrm>
              <a:off x="-11907" y="460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89" name="Shape 189"/>
            <p:cNvSpPr/>
            <p:nvPr/>
          </p:nvSpPr>
          <p:spPr>
            <a:xfrm rot="5400000">
              <a:off x="15518519"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1" name="Shape 191"/>
            <p:cNvSpPr/>
            <p:nvPr/>
          </p:nvSpPr>
          <p:spPr>
            <a:xfrm>
              <a:off x="8240" y="3225128"/>
              <a:ext cx="123145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92" name="Shape 192"/>
            <p:cNvSpPr/>
            <p:nvPr/>
          </p:nvSpPr>
          <p:spPr>
            <a:xfrm rot="5400000">
              <a:off x="11791615" y="3750288"/>
              <a:ext cx="2321715"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4" name="Shape 194"/>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96" name="Shape 196"/>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98" name="Shape 198"/>
            <p:cNvSpPr/>
            <p:nvPr/>
          </p:nvSpPr>
          <p:spPr>
            <a:xfrm>
              <a:off x="14806358" y="12508777"/>
              <a:ext cx="905827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Danijel Šivinjski, Public Domain Dedication (CC0), </a:t>
              </a:r>
            </a:p>
            <a:p>
              <a:pPr algn="r">
                <a:defRPr sz="2000" b="0">
                  <a:solidFill>
                    <a:srgbClr val="919191"/>
                  </a:solidFill>
                  <a:latin typeface="Montserrat Medium"/>
                  <a:ea typeface="Montserrat Medium"/>
                  <a:cs typeface="Montserrat Medium"/>
                  <a:sym typeface="Montserrat Medium"/>
                </a:defRPr>
              </a:pPr>
              <a:r>
                <a:t>https://www.flickr.com/photos/ blindfields/34132870980/</a:t>
              </a:r>
            </a:p>
          </p:txBody>
        </p:sp>
        <p:sp>
          <p:nvSpPr>
            <p:cNvPr id="32" name="Shape 140">
              <a:extLst>
                <a:ext uri="{FF2B5EF4-FFF2-40B4-BE49-F238E27FC236}">
                  <a16:creationId xmlns:a16="http://schemas.microsoft.com/office/drawing/2014/main" id="{E9E100D9-2E59-6A40-ABAC-19AA663B9DF3}"/>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2">
              <a:extLst>
                <a:ext uri="{FF2B5EF4-FFF2-40B4-BE49-F238E27FC236}">
                  <a16:creationId xmlns:a16="http://schemas.microsoft.com/office/drawing/2014/main" id="{EA04BD00-78FB-864E-B1BF-C1A045BDDB1E}"/>
                </a:ext>
              </a:extLst>
            </p:cNvPr>
            <p:cNvSpPr/>
            <p:nvPr/>
          </p:nvSpPr>
          <p:spPr>
            <a:xfrm>
              <a:off x="19212262" y="1804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56</a:t>
              </a:r>
            </a:p>
          </p:txBody>
        </p:sp>
        <p:sp>
          <p:nvSpPr>
            <p:cNvPr id="34" name="Shape 144">
              <a:extLst>
                <a:ext uri="{FF2B5EF4-FFF2-40B4-BE49-F238E27FC236}">
                  <a16:creationId xmlns:a16="http://schemas.microsoft.com/office/drawing/2014/main" id="{A20F4C54-D3E6-C04B-BA8A-FD3D92BF2F10}"/>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46">
              <a:extLst>
                <a:ext uri="{FF2B5EF4-FFF2-40B4-BE49-F238E27FC236}">
                  <a16:creationId xmlns:a16="http://schemas.microsoft.com/office/drawing/2014/main" id="{6F3B70CF-CF6B-F443-8424-0DBBEA230358}"/>
                </a:ext>
              </a:extLst>
            </p:cNvPr>
            <p:cNvSpPr/>
            <p:nvPr/>
          </p:nvSpPr>
          <p:spPr>
            <a:xfrm>
              <a:off x="20321076" y="3313158"/>
              <a:ext cx="3900806" cy="202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rPr dirty="0"/>
                <a:t>YOU WILL NEED</a:t>
              </a:r>
              <a:br>
                <a:rPr dirty="0"/>
              </a:br>
              <a:r>
                <a:rPr dirty="0"/>
                <a:t>A partner, camera,</a:t>
              </a:r>
            </a:p>
            <a:p>
              <a:pPr marR="254000" algn="r">
                <a:defRPr sz="3000" b="0">
                  <a:solidFill>
                    <a:srgbClr val="FFFFFF"/>
                  </a:solidFill>
                  <a:latin typeface="Montserrat Bold"/>
                  <a:ea typeface="Montserrat Bold"/>
                  <a:cs typeface="Montserrat Bold"/>
                  <a:sym typeface="Montserrat Bold"/>
                </a:defRPr>
              </a:pPr>
              <a:r>
                <a:rPr dirty="0"/>
                <a:t> cling wrap, belt  </a:t>
              </a:r>
              <a:endParaRPr dirty="0">
                <a:latin typeface="Montserrat Medium"/>
                <a:ea typeface="Montserrat Medium"/>
                <a:cs typeface="Montserrat Medium"/>
                <a:sym typeface="Montserrat Medium"/>
              </a:endParaRPr>
            </a:p>
          </p:txBody>
        </p:sp>
        <p:sp>
          <p:nvSpPr>
            <p:cNvPr id="36" name="Shape 159">
              <a:extLst>
                <a:ext uri="{FF2B5EF4-FFF2-40B4-BE49-F238E27FC236}">
                  <a16:creationId xmlns:a16="http://schemas.microsoft.com/office/drawing/2014/main" id="{87E97D08-9777-014A-94EE-6749311C14A1}"/>
                </a:ext>
              </a:extLst>
            </p:cNvPr>
            <p:cNvSpPr/>
            <p:nvPr/>
          </p:nvSpPr>
          <p:spPr>
            <a:xfrm>
              <a:off x="504899" y="-455482"/>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Empathic </a:t>
              </a:r>
            </a:p>
          </p:txBody>
        </p:sp>
        <p:sp>
          <p:nvSpPr>
            <p:cNvPr id="37" name="Shape 162">
              <a:extLst>
                <a:ext uri="{FF2B5EF4-FFF2-40B4-BE49-F238E27FC236}">
                  <a16:creationId xmlns:a16="http://schemas.microsoft.com/office/drawing/2014/main" id="{6D71F86E-A9BB-2D4B-B268-45060769A9ED}"/>
                </a:ext>
              </a:extLst>
            </p:cNvPr>
            <p:cNvSpPr/>
            <p:nvPr/>
          </p:nvSpPr>
          <p:spPr>
            <a:xfrm>
              <a:off x="504899" y="2293828"/>
              <a:ext cx="11321245"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6000" b="0" spc="-319">
                  <a:solidFill>
                    <a:srgbClr val="FFFFFF"/>
                  </a:solidFill>
                  <a:latin typeface="Montserrat Bold"/>
                  <a:ea typeface="Montserrat Bold"/>
                  <a:cs typeface="Montserrat Bold"/>
                  <a:sym typeface="Montserrat Bold"/>
                </a:defRPr>
              </a:pPr>
              <a:r>
                <a:rPr dirty="0"/>
                <a:t>Modelling</a:t>
              </a: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Shape 214"/>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15" name="Shape 215"/>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16" name="Shape 216"/>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217" name="Shape 217"/>
          <p:cNvSpPr/>
          <p:nvPr/>
        </p:nvSpPr>
        <p:spPr>
          <a:xfrm>
            <a:off x="8089653"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18" name="Shape 218"/>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a:t>
            </a:r>
          </a:p>
        </p:txBody>
      </p:sp>
      <p:sp>
        <p:nvSpPr>
          <p:cNvPr id="226" name="Shape 226"/>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228" name="Shape 228"/>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 </a:t>
            </a:r>
          </a:p>
        </p:txBody>
      </p:sp>
      <p:grpSp>
        <p:nvGrpSpPr>
          <p:cNvPr id="2" name="Group 1">
            <a:extLst>
              <a:ext uri="{FF2B5EF4-FFF2-40B4-BE49-F238E27FC236}">
                <a16:creationId xmlns:a16="http://schemas.microsoft.com/office/drawing/2014/main" id="{A13ECE4E-AA91-1F43-981B-EEF656856056}"/>
              </a:ext>
            </a:extLst>
          </p:cNvPr>
          <p:cNvGrpSpPr/>
          <p:nvPr/>
        </p:nvGrpSpPr>
        <p:grpSpPr>
          <a:xfrm>
            <a:off x="-11907" y="-455482"/>
            <a:ext cx="24474866" cy="13716735"/>
            <a:chOff x="-11907" y="-455482"/>
            <a:chExt cx="24474866" cy="13716735"/>
          </a:xfrm>
        </p:grpSpPr>
        <p:pic>
          <p:nvPicPr>
            <p:cNvPr id="200" name="Empathic model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201" name="Shape 201"/>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3" name="Shape 203"/>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5" name="Shape 205"/>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put yourself in the shoes of someone with reduced sensory or physical capabilities. In order to do so, you will use some simple materials to alter your senses. Use the resources provided on the companion website to create your own glasses prop, or use readily available materials. </a:t>
              </a:r>
            </a:p>
          </p:txBody>
        </p:sp>
        <p:sp>
          <p:nvSpPr>
            <p:cNvPr id="207" name="Shape 207"/>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09" name="Shape 209"/>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0" name="Shape 210"/>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11" name="Shape 211"/>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12" name="Shape 212"/>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13" name="Shape 213"/>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19" name="Shape 219"/>
            <p:cNvSpPr/>
            <p:nvPr/>
          </p:nvSpPr>
          <p:spPr>
            <a:xfrm>
              <a:off x="-11907" y="460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20" name="Shape 220"/>
            <p:cNvSpPr/>
            <p:nvPr/>
          </p:nvSpPr>
          <p:spPr>
            <a:xfrm rot="5400000">
              <a:off x="15518519"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2" name="Shape 222"/>
            <p:cNvSpPr/>
            <p:nvPr/>
          </p:nvSpPr>
          <p:spPr>
            <a:xfrm>
              <a:off x="8240" y="3225128"/>
              <a:ext cx="123145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23" name="Shape 223"/>
            <p:cNvSpPr/>
            <p:nvPr/>
          </p:nvSpPr>
          <p:spPr>
            <a:xfrm rot="5400000">
              <a:off x="11791615" y="3750288"/>
              <a:ext cx="2321715"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5" name="Shape 225"/>
            <p:cNvSpPr/>
            <p:nvPr/>
          </p:nvSpPr>
          <p:spPr>
            <a:xfrm>
              <a:off x="9414264"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27" name="Shape 227"/>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29" name="Shape 229"/>
            <p:cNvSpPr/>
            <p:nvPr/>
          </p:nvSpPr>
          <p:spPr>
            <a:xfrm>
              <a:off x="14806358" y="12508777"/>
              <a:ext cx="905827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Danijel Šivinjski, Public Domain Dedication (CC0), </a:t>
              </a:r>
            </a:p>
            <a:p>
              <a:pPr algn="r">
                <a:defRPr sz="2000" b="0">
                  <a:solidFill>
                    <a:srgbClr val="919191"/>
                  </a:solidFill>
                  <a:latin typeface="Montserrat Medium"/>
                  <a:ea typeface="Montserrat Medium"/>
                  <a:cs typeface="Montserrat Medium"/>
                  <a:sym typeface="Montserrat Medium"/>
                </a:defRPr>
              </a:pPr>
              <a:r>
                <a:t>https://www.flickr.com/photos/ blindfields/34132870980/</a:t>
              </a:r>
            </a:p>
          </p:txBody>
        </p:sp>
        <p:sp>
          <p:nvSpPr>
            <p:cNvPr id="32" name="Shape 140">
              <a:extLst>
                <a:ext uri="{FF2B5EF4-FFF2-40B4-BE49-F238E27FC236}">
                  <a16:creationId xmlns:a16="http://schemas.microsoft.com/office/drawing/2014/main" id="{F960757D-B887-2D49-A24A-5C9D37BA9F7A}"/>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2">
              <a:extLst>
                <a:ext uri="{FF2B5EF4-FFF2-40B4-BE49-F238E27FC236}">
                  <a16:creationId xmlns:a16="http://schemas.microsoft.com/office/drawing/2014/main" id="{9E6A2281-5358-1D49-A951-02F77CA9A642}"/>
                </a:ext>
              </a:extLst>
            </p:cNvPr>
            <p:cNvSpPr/>
            <p:nvPr/>
          </p:nvSpPr>
          <p:spPr>
            <a:xfrm>
              <a:off x="19212262" y="1804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56</a:t>
              </a:r>
            </a:p>
          </p:txBody>
        </p:sp>
        <p:sp>
          <p:nvSpPr>
            <p:cNvPr id="34" name="Shape 144">
              <a:extLst>
                <a:ext uri="{FF2B5EF4-FFF2-40B4-BE49-F238E27FC236}">
                  <a16:creationId xmlns:a16="http://schemas.microsoft.com/office/drawing/2014/main" id="{65824042-4908-A34A-AC95-F25E5E2E4362}"/>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46">
              <a:extLst>
                <a:ext uri="{FF2B5EF4-FFF2-40B4-BE49-F238E27FC236}">
                  <a16:creationId xmlns:a16="http://schemas.microsoft.com/office/drawing/2014/main" id="{28D2BCE8-91CD-E64C-99D4-17AE940A465E}"/>
                </a:ext>
              </a:extLst>
            </p:cNvPr>
            <p:cNvSpPr/>
            <p:nvPr/>
          </p:nvSpPr>
          <p:spPr>
            <a:xfrm>
              <a:off x="20321076" y="3313158"/>
              <a:ext cx="3900806" cy="202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rPr dirty="0"/>
                <a:t>YOU WILL NEED</a:t>
              </a:r>
              <a:br>
                <a:rPr dirty="0"/>
              </a:br>
              <a:r>
                <a:rPr dirty="0"/>
                <a:t>A partner, camera,</a:t>
              </a:r>
            </a:p>
            <a:p>
              <a:pPr marR="254000" algn="r">
                <a:defRPr sz="3000" b="0">
                  <a:solidFill>
                    <a:srgbClr val="FFFFFF"/>
                  </a:solidFill>
                  <a:latin typeface="Montserrat Bold"/>
                  <a:ea typeface="Montserrat Bold"/>
                  <a:cs typeface="Montserrat Bold"/>
                  <a:sym typeface="Montserrat Bold"/>
                </a:defRPr>
              </a:pPr>
              <a:r>
                <a:rPr dirty="0"/>
                <a:t> cling wrap, belt  </a:t>
              </a:r>
              <a:endParaRPr dirty="0">
                <a:latin typeface="Montserrat Medium"/>
                <a:ea typeface="Montserrat Medium"/>
                <a:cs typeface="Montserrat Medium"/>
                <a:sym typeface="Montserrat Medium"/>
              </a:endParaRPr>
            </a:p>
          </p:txBody>
        </p:sp>
        <p:sp>
          <p:nvSpPr>
            <p:cNvPr id="36" name="Shape 159">
              <a:extLst>
                <a:ext uri="{FF2B5EF4-FFF2-40B4-BE49-F238E27FC236}">
                  <a16:creationId xmlns:a16="http://schemas.microsoft.com/office/drawing/2014/main" id="{D13160E7-79EB-2045-84E8-0F84FD84EFB9}"/>
                </a:ext>
              </a:extLst>
            </p:cNvPr>
            <p:cNvSpPr/>
            <p:nvPr/>
          </p:nvSpPr>
          <p:spPr>
            <a:xfrm>
              <a:off x="504899" y="-455482"/>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Empathic </a:t>
              </a:r>
            </a:p>
          </p:txBody>
        </p:sp>
        <p:sp>
          <p:nvSpPr>
            <p:cNvPr id="37" name="Shape 162">
              <a:extLst>
                <a:ext uri="{FF2B5EF4-FFF2-40B4-BE49-F238E27FC236}">
                  <a16:creationId xmlns:a16="http://schemas.microsoft.com/office/drawing/2014/main" id="{14BAA7BE-3390-F44D-83D1-10E839FEDB8E}"/>
                </a:ext>
              </a:extLst>
            </p:cNvPr>
            <p:cNvSpPr/>
            <p:nvPr/>
          </p:nvSpPr>
          <p:spPr>
            <a:xfrm>
              <a:off x="504899" y="2293828"/>
              <a:ext cx="11321245"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6000" b="0" spc="-319">
                  <a:solidFill>
                    <a:srgbClr val="FFFFFF"/>
                  </a:solidFill>
                  <a:latin typeface="Montserrat Bold"/>
                  <a:ea typeface="Montserrat Bold"/>
                  <a:cs typeface="Montserrat Bold"/>
                  <a:sym typeface="Montserrat Bold"/>
                </a:defRPr>
              </a:pPr>
              <a:r>
                <a:rPr dirty="0"/>
                <a:t>Modelling</a:t>
              </a:r>
            </a:p>
          </p:txBody>
        </p:sp>
      </p:gr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Shape 245"/>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46" name="Shape 246"/>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47" name="Shape 247"/>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248" name="Shape 248"/>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a:t>
            </a:r>
          </a:p>
        </p:txBody>
      </p:sp>
      <p:sp>
        <p:nvSpPr>
          <p:cNvPr id="256" name="Shape 256"/>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258" name="Shape 258"/>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 </a:t>
            </a:r>
          </a:p>
        </p:txBody>
      </p:sp>
      <p:grpSp>
        <p:nvGrpSpPr>
          <p:cNvPr id="2" name="Group 1">
            <a:extLst>
              <a:ext uri="{FF2B5EF4-FFF2-40B4-BE49-F238E27FC236}">
                <a16:creationId xmlns:a16="http://schemas.microsoft.com/office/drawing/2014/main" id="{F5172BCF-7BEB-4B4F-9797-3782D0919E18}"/>
              </a:ext>
            </a:extLst>
          </p:cNvPr>
          <p:cNvGrpSpPr/>
          <p:nvPr/>
        </p:nvGrpSpPr>
        <p:grpSpPr>
          <a:xfrm>
            <a:off x="-11907" y="-455482"/>
            <a:ext cx="24474866" cy="13716735"/>
            <a:chOff x="-11907" y="-455482"/>
            <a:chExt cx="24474866" cy="13716735"/>
          </a:xfrm>
        </p:grpSpPr>
        <p:pic>
          <p:nvPicPr>
            <p:cNvPr id="231" name="Empathic model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232" name="Shape 232"/>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4" name="Shape 234"/>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6" name="Shape 236"/>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put yourself in the shoes of someone with reduced sensory or physical capabilities. In order to do so, you will use some simple materials to alter your senses. Use the resources provided on the companion website to create your own glasses prop, or use readily available materials. </a:t>
              </a:r>
            </a:p>
          </p:txBody>
        </p:sp>
        <p:sp>
          <p:nvSpPr>
            <p:cNvPr id="238" name="Shape 238"/>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40" name="Shape 240"/>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1" name="Shape 241"/>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42" name="Shape 242"/>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43" name="Shape 243"/>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44" name="Shape 244"/>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49" name="Shape 249"/>
            <p:cNvSpPr/>
            <p:nvPr/>
          </p:nvSpPr>
          <p:spPr>
            <a:xfrm>
              <a:off x="-11907" y="460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50" name="Shape 250"/>
            <p:cNvSpPr/>
            <p:nvPr/>
          </p:nvSpPr>
          <p:spPr>
            <a:xfrm rot="5400000">
              <a:off x="15518519"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2" name="Shape 252"/>
            <p:cNvSpPr/>
            <p:nvPr/>
          </p:nvSpPr>
          <p:spPr>
            <a:xfrm>
              <a:off x="8240" y="3225128"/>
              <a:ext cx="123145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53" name="Shape 253"/>
            <p:cNvSpPr/>
            <p:nvPr/>
          </p:nvSpPr>
          <p:spPr>
            <a:xfrm rot="5400000">
              <a:off x="11791615" y="3750288"/>
              <a:ext cx="2321715"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5" name="Shape 255"/>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57" name="Shape 257"/>
            <p:cNvSpPr/>
            <p:nvPr/>
          </p:nvSpPr>
          <p:spPr>
            <a:xfrm>
              <a:off x="13382290"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59" name="Shape 259"/>
            <p:cNvSpPr/>
            <p:nvPr/>
          </p:nvSpPr>
          <p:spPr>
            <a:xfrm>
              <a:off x="14806358" y="12508777"/>
              <a:ext cx="905827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Danijel Šivinjski, Public Domain Dedication (CC0), </a:t>
              </a:r>
            </a:p>
            <a:p>
              <a:pPr algn="r">
                <a:defRPr sz="2000" b="0">
                  <a:solidFill>
                    <a:srgbClr val="919191"/>
                  </a:solidFill>
                  <a:latin typeface="Montserrat Medium"/>
                  <a:ea typeface="Montserrat Medium"/>
                  <a:cs typeface="Montserrat Medium"/>
                  <a:sym typeface="Montserrat Medium"/>
                </a:defRPr>
              </a:pPr>
              <a:r>
                <a:t>https://www.flickr.com/photos/ blindfields/34132870980/</a:t>
              </a:r>
            </a:p>
          </p:txBody>
        </p:sp>
        <p:sp>
          <p:nvSpPr>
            <p:cNvPr id="32" name="Shape 140">
              <a:extLst>
                <a:ext uri="{FF2B5EF4-FFF2-40B4-BE49-F238E27FC236}">
                  <a16:creationId xmlns:a16="http://schemas.microsoft.com/office/drawing/2014/main" id="{46FEF41C-ECF3-E84E-B510-5CEDBA94D595}"/>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2">
              <a:extLst>
                <a:ext uri="{FF2B5EF4-FFF2-40B4-BE49-F238E27FC236}">
                  <a16:creationId xmlns:a16="http://schemas.microsoft.com/office/drawing/2014/main" id="{3AAD070F-0546-0F4A-AA3D-DDF47282626B}"/>
                </a:ext>
              </a:extLst>
            </p:cNvPr>
            <p:cNvSpPr/>
            <p:nvPr/>
          </p:nvSpPr>
          <p:spPr>
            <a:xfrm>
              <a:off x="19212262" y="1804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56</a:t>
              </a:r>
            </a:p>
          </p:txBody>
        </p:sp>
        <p:sp>
          <p:nvSpPr>
            <p:cNvPr id="34" name="Shape 144">
              <a:extLst>
                <a:ext uri="{FF2B5EF4-FFF2-40B4-BE49-F238E27FC236}">
                  <a16:creationId xmlns:a16="http://schemas.microsoft.com/office/drawing/2014/main" id="{9E14757C-D97C-1C4C-8FFC-F55C3234EA07}"/>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46">
              <a:extLst>
                <a:ext uri="{FF2B5EF4-FFF2-40B4-BE49-F238E27FC236}">
                  <a16:creationId xmlns:a16="http://schemas.microsoft.com/office/drawing/2014/main" id="{50D2285A-03A3-9D42-9783-39322CFF3DCC}"/>
                </a:ext>
              </a:extLst>
            </p:cNvPr>
            <p:cNvSpPr/>
            <p:nvPr/>
          </p:nvSpPr>
          <p:spPr>
            <a:xfrm>
              <a:off x="20321076" y="3313158"/>
              <a:ext cx="3900806" cy="202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rPr dirty="0"/>
                <a:t>YOU WILL NEED</a:t>
              </a:r>
              <a:br>
                <a:rPr dirty="0"/>
              </a:br>
              <a:r>
                <a:rPr dirty="0"/>
                <a:t>A partner, camera,</a:t>
              </a:r>
            </a:p>
            <a:p>
              <a:pPr marR="254000" algn="r">
                <a:defRPr sz="3000" b="0">
                  <a:solidFill>
                    <a:srgbClr val="FFFFFF"/>
                  </a:solidFill>
                  <a:latin typeface="Montserrat Bold"/>
                  <a:ea typeface="Montserrat Bold"/>
                  <a:cs typeface="Montserrat Bold"/>
                  <a:sym typeface="Montserrat Bold"/>
                </a:defRPr>
              </a:pPr>
              <a:r>
                <a:rPr dirty="0"/>
                <a:t> cling wrap, belt  </a:t>
              </a:r>
              <a:endParaRPr dirty="0">
                <a:latin typeface="Montserrat Medium"/>
                <a:ea typeface="Montserrat Medium"/>
                <a:cs typeface="Montserrat Medium"/>
                <a:sym typeface="Montserrat Medium"/>
              </a:endParaRPr>
            </a:p>
          </p:txBody>
        </p:sp>
        <p:sp>
          <p:nvSpPr>
            <p:cNvPr id="36" name="Shape 159">
              <a:extLst>
                <a:ext uri="{FF2B5EF4-FFF2-40B4-BE49-F238E27FC236}">
                  <a16:creationId xmlns:a16="http://schemas.microsoft.com/office/drawing/2014/main" id="{BB2637E8-3B71-B644-B136-7B0F53970270}"/>
                </a:ext>
              </a:extLst>
            </p:cNvPr>
            <p:cNvSpPr/>
            <p:nvPr/>
          </p:nvSpPr>
          <p:spPr>
            <a:xfrm>
              <a:off x="504899" y="-455482"/>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Empathic </a:t>
              </a:r>
            </a:p>
          </p:txBody>
        </p:sp>
        <p:sp>
          <p:nvSpPr>
            <p:cNvPr id="37" name="Shape 162">
              <a:extLst>
                <a:ext uri="{FF2B5EF4-FFF2-40B4-BE49-F238E27FC236}">
                  <a16:creationId xmlns:a16="http://schemas.microsoft.com/office/drawing/2014/main" id="{9DE4C810-C628-DD4C-9E97-496EBEDD0953}"/>
                </a:ext>
              </a:extLst>
            </p:cNvPr>
            <p:cNvSpPr/>
            <p:nvPr/>
          </p:nvSpPr>
          <p:spPr>
            <a:xfrm>
              <a:off x="504899" y="2293828"/>
              <a:ext cx="11321245"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6000" b="0" spc="-319">
                  <a:solidFill>
                    <a:srgbClr val="FFFFFF"/>
                  </a:solidFill>
                  <a:latin typeface="Montserrat Bold"/>
                  <a:ea typeface="Montserrat Bold"/>
                  <a:cs typeface="Montserrat Bold"/>
                  <a:sym typeface="Montserrat Bold"/>
                </a:defRPr>
              </a:pPr>
              <a:r>
                <a:rPr dirty="0"/>
                <a:t>Modelling</a:t>
              </a:r>
            </a:p>
          </p:txBody>
        </p:sp>
      </p:grpSp>
      <p:sp>
        <p:nvSpPr>
          <p:cNvPr id="260" name="Shape 260"/>
          <p:cNvSpPr/>
          <p:nvPr/>
        </p:nvSpPr>
        <p:spPr>
          <a:xfrm>
            <a:off x="12057678"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Shape 276"/>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77" name="Shape 277"/>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78" name="Shape 278"/>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279" name="Shape 279"/>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a:t>
            </a:r>
          </a:p>
        </p:txBody>
      </p:sp>
      <p:sp>
        <p:nvSpPr>
          <p:cNvPr id="287" name="Shape 287"/>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289" name="Shape 289"/>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 </a:t>
            </a:r>
          </a:p>
        </p:txBody>
      </p:sp>
      <p:grpSp>
        <p:nvGrpSpPr>
          <p:cNvPr id="2" name="Group 1">
            <a:extLst>
              <a:ext uri="{FF2B5EF4-FFF2-40B4-BE49-F238E27FC236}">
                <a16:creationId xmlns:a16="http://schemas.microsoft.com/office/drawing/2014/main" id="{4093593B-3AB6-B445-82E8-8B48BB48B9A8}"/>
              </a:ext>
            </a:extLst>
          </p:cNvPr>
          <p:cNvGrpSpPr/>
          <p:nvPr/>
        </p:nvGrpSpPr>
        <p:grpSpPr>
          <a:xfrm>
            <a:off x="-11907" y="-455482"/>
            <a:ext cx="24474866" cy="13716735"/>
            <a:chOff x="-11907" y="-455482"/>
            <a:chExt cx="24474866" cy="13716735"/>
          </a:xfrm>
        </p:grpSpPr>
        <p:pic>
          <p:nvPicPr>
            <p:cNvPr id="262" name="Empathic model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263" name="Shape 263"/>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5" name="Shape 265"/>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7" name="Shape 267"/>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put yourself in the shoes of someone with reduced sensory or physical capabilities. In order to do so, you will use some simple materials to alter your senses. Use the resources provided on the companion website to create your own glasses prop, or use readily available materials. </a:t>
              </a:r>
            </a:p>
          </p:txBody>
        </p:sp>
        <p:sp>
          <p:nvSpPr>
            <p:cNvPr id="269" name="Shape 269"/>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71" name="Shape 271"/>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2" name="Shape 272"/>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73" name="Shape 273"/>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74" name="Shape 274"/>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75" name="Shape 275"/>
            <p:cNvSpPr/>
            <p:nvPr/>
          </p:nvSpPr>
          <p:spPr>
            <a:xfrm>
              <a:off x="17350314"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80" name="Shape 280"/>
            <p:cNvSpPr/>
            <p:nvPr/>
          </p:nvSpPr>
          <p:spPr>
            <a:xfrm>
              <a:off x="-11907" y="460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81" name="Shape 281"/>
            <p:cNvSpPr/>
            <p:nvPr/>
          </p:nvSpPr>
          <p:spPr>
            <a:xfrm rot="5400000">
              <a:off x="15518519"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3" name="Shape 283"/>
            <p:cNvSpPr/>
            <p:nvPr/>
          </p:nvSpPr>
          <p:spPr>
            <a:xfrm>
              <a:off x="8240" y="3225128"/>
              <a:ext cx="123145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84" name="Shape 284"/>
            <p:cNvSpPr/>
            <p:nvPr/>
          </p:nvSpPr>
          <p:spPr>
            <a:xfrm rot="5400000">
              <a:off x="11791615" y="3750288"/>
              <a:ext cx="2321715"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6" name="Shape 286"/>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88" name="Shape 288"/>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90" name="Shape 290"/>
            <p:cNvSpPr/>
            <p:nvPr/>
          </p:nvSpPr>
          <p:spPr>
            <a:xfrm>
              <a:off x="14806358" y="12508777"/>
              <a:ext cx="905827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Danijel Šivinjski, Public Domain Dedication (CC0), </a:t>
              </a:r>
            </a:p>
            <a:p>
              <a:pPr algn="r">
                <a:defRPr sz="2000" b="0">
                  <a:solidFill>
                    <a:srgbClr val="919191"/>
                  </a:solidFill>
                  <a:latin typeface="Montserrat Medium"/>
                  <a:ea typeface="Montserrat Medium"/>
                  <a:cs typeface="Montserrat Medium"/>
                  <a:sym typeface="Montserrat Medium"/>
                </a:defRPr>
              </a:pPr>
              <a:r>
                <a:t>https://www.flickr.com/photos/ blindfields/34132870980/</a:t>
              </a:r>
            </a:p>
          </p:txBody>
        </p:sp>
        <p:sp>
          <p:nvSpPr>
            <p:cNvPr id="32" name="Shape 140">
              <a:extLst>
                <a:ext uri="{FF2B5EF4-FFF2-40B4-BE49-F238E27FC236}">
                  <a16:creationId xmlns:a16="http://schemas.microsoft.com/office/drawing/2014/main" id="{F1951E5C-8F35-B24E-BF4E-1DA0920BEA98}"/>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2">
              <a:extLst>
                <a:ext uri="{FF2B5EF4-FFF2-40B4-BE49-F238E27FC236}">
                  <a16:creationId xmlns:a16="http://schemas.microsoft.com/office/drawing/2014/main" id="{56870C77-7348-DC47-AE90-15F1CCDF787B}"/>
                </a:ext>
              </a:extLst>
            </p:cNvPr>
            <p:cNvSpPr/>
            <p:nvPr/>
          </p:nvSpPr>
          <p:spPr>
            <a:xfrm>
              <a:off x="19212262" y="1804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56</a:t>
              </a:r>
            </a:p>
          </p:txBody>
        </p:sp>
        <p:sp>
          <p:nvSpPr>
            <p:cNvPr id="34" name="Shape 144">
              <a:extLst>
                <a:ext uri="{FF2B5EF4-FFF2-40B4-BE49-F238E27FC236}">
                  <a16:creationId xmlns:a16="http://schemas.microsoft.com/office/drawing/2014/main" id="{FB8D255C-524B-0840-8A04-69CC9223086C}"/>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46">
              <a:extLst>
                <a:ext uri="{FF2B5EF4-FFF2-40B4-BE49-F238E27FC236}">
                  <a16:creationId xmlns:a16="http://schemas.microsoft.com/office/drawing/2014/main" id="{A40A9D4D-925E-8846-A0CF-8F0053B20CEA}"/>
                </a:ext>
              </a:extLst>
            </p:cNvPr>
            <p:cNvSpPr/>
            <p:nvPr/>
          </p:nvSpPr>
          <p:spPr>
            <a:xfrm>
              <a:off x="20321076" y="3313158"/>
              <a:ext cx="3900806" cy="202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rPr dirty="0"/>
                <a:t>YOU WILL NEED</a:t>
              </a:r>
              <a:br>
                <a:rPr dirty="0"/>
              </a:br>
              <a:r>
                <a:rPr dirty="0"/>
                <a:t>A partner, camera,</a:t>
              </a:r>
            </a:p>
            <a:p>
              <a:pPr marR="254000" algn="r">
                <a:defRPr sz="3000" b="0">
                  <a:solidFill>
                    <a:srgbClr val="FFFFFF"/>
                  </a:solidFill>
                  <a:latin typeface="Montserrat Bold"/>
                  <a:ea typeface="Montserrat Bold"/>
                  <a:cs typeface="Montserrat Bold"/>
                  <a:sym typeface="Montserrat Bold"/>
                </a:defRPr>
              </a:pPr>
              <a:r>
                <a:rPr dirty="0"/>
                <a:t> cling wrap, belt  </a:t>
              </a:r>
              <a:endParaRPr dirty="0">
                <a:latin typeface="Montserrat Medium"/>
                <a:ea typeface="Montserrat Medium"/>
                <a:cs typeface="Montserrat Medium"/>
                <a:sym typeface="Montserrat Medium"/>
              </a:endParaRPr>
            </a:p>
          </p:txBody>
        </p:sp>
        <p:sp>
          <p:nvSpPr>
            <p:cNvPr id="36" name="Shape 159">
              <a:extLst>
                <a:ext uri="{FF2B5EF4-FFF2-40B4-BE49-F238E27FC236}">
                  <a16:creationId xmlns:a16="http://schemas.microsoft.com/office/drawing/2014/main" id="{61639957-3C1A-1F4C-A88F-0A5EC2D8D8D6}"/>
                </a:ext>
              </a:extLst>
            </p:cNvPr>
            <p:cNvSpPr/>
            <p:nvPr/>
          </p:nvSpPr>
          <p:spPr>
            <a:xfrm>
              <a:off x="504899" y="-455482"/>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Empathic </a:t>
              </a:r>
            </a:p>
          </p:txBody>
        </p:sp>
        <p:sp>
          <p:nvSpPr>
            <p:cNvPr id="37" name="Shape 162">
              <a:extLst>
                <a:ext uri="{FF2B5EF4-FFF2-40B4-BE49-F238E27FC236}">
                  <a16:creationId xmlns:a16="http://schemas.microsoft.com/office/drawing/2014/main" id="{D2D27C3C-605C-DB49-B435-51B89E427DD5}"/>
                </a:ext>
              </a:extLst>
            </p:cNvPr>
            <p:cNvSpPr/>
            <p:nvPr/>
          </p:nvSpPr>
          <p:spPr>
            <a:xfrm>
              <a:off x="504899" y="2293828"/>
              <a:ext cx="11321245"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6000" b="0" spc="-319">
                  <a:solidFill>
                    <a:srgbClr val="FFFFFF"/>
                  </a:solidFill>
                  <a:latin typeface="Montserrat Bold"/>
                  <a:ea typeface="Montserrat Bold"/>
                  <a:cs typeface="Montserrat Bold"/>
                  <a:sym typeface="Montserrat Bold"/>
                </a:defRPr>
              </a:pPr>
              <a:r>
                <a:rPr dirty="0"/>
                <a:t>Modelling</a:t>
              </a:r>
            </a:p>
          </p:txBody>
        </p:sp>
      </p:grpSp>
      <p:sp>
        <p:nvSpPr>
          <p:cNvPr id="291" name="Shape 291"/>
          <p:cNvSpPr/>
          <p:nvPr/>
        </p:nvSpPr>
        <p:spPr>
          <a:xfrm>
            <a:off x="16025703"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Shape 307"/>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308" name="Shape 308"/>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09" name="Shape 309"/>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310" name="Shape 310"/>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a:t>
            </a:r>
          </a:p>
        </p:txBody>
      </p:sp>
      <p:sp>
        <p:nvSpPr>
          <p:cNvPr id="318" name="Shape 318"/>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a:t>
            </a:r>
          </a:p>
        </p:txBody>
      </p:sp>
      <p:sp>
        <p:nvSpPr>
          <p:cNvPr id="320" name="Shape 320"/>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 </a:t>
            </a:r>
          </a:p>
        </p:txBody>
      </p:sp>
      <p:grpSp>
        <p:nvGrpSpPr>
          <p:cNvPr id="2" name="Group 1">
            <a:extLst>
              <a:ext uri="{FF2B5EF4-FFF2-40B4-BE49-F238E27FC236}">
                <a16:creationId xmlns:a16="http://schemas.microsoft.com/office/drawing/2014/main" id="{20B1B3F0-F016-3D4F-98B5-278C1951B6ED}"/>
              </a:ext>
            </a:extLst>
          </p:cNvPr>
          <p:cNvGrpSpPr/>
          <p:nvPr/>
        </p:nvGrpSpPr>
        <p:grpSpPr>
          <a:xfrm>
            <a:off x="-11907" y="-455482"/>
            <a:ext cx="24474866" cy="13716735"/>
            <a:chOff x="-11907" y="-455482"/>
            <a:chExt cx="24474866" cy="13716735"/>
          </a:xfrm>
        </p:grpSpPr>
        <p:pic>
          <p:nvPicPr>
            <p:cNvPr id="293" name="Empathic model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294" name="Shape 294"/>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6" name="Shape 296"/>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8" name="Shape 298"/>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put yourself in the shoes of someone with reduced sensory or physical capabilities. In order to do so, you will use some simple materials to alter your senses. Use the resources provided on the companion website to create your own glasses prop, or use readily available materials. </a:t>
              </a:r>
            </a:p>
          </p:txBody>
        </p:sp>
        <p:sp>
          <p:nvSpPr>
            <p:cNvPr id="300" name="Shape 300"/>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302" name="Shape 302"/>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3" name="Shape 303"/>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304" name="Shape 304"/>
            <p:cNvSpPr/>
            <p:nvPr/>
          </p:nvSpPr>
          <p:spPr>
            <a:xfrm>
              <a:off x="21318340"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305" name="Shape 305"/>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06" name="Shape 306"/>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311" name="Shape 311"/>
            <p:cNvSpPr/>
            <p:nvPr/>
          </p:nvSpPr>
          <p:spPr>
            <a:xfrm>
              <a:off x="-11907" y="460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12" name="Shape 312"/>
            <p:cNvSpPr/>
            <p:nvPr/>
          </p:nvSpPr>
          <p:spPr>
            <a:xfrm rot="5400000">
              <a:off x="15518519" y="98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4" name="Shape 314"/>
            <p:cNvSpPr/>
            <p:nvPr/>
          </p:nvSpPr>
          <p:spPr>
            <a:xfrm>
              <a:off x="8240" y="3225128"/>
              <a:ext cx="123145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15" name="Shape 315"/>
            <p:cNvSpPr/>
            <p:nvPr/>
          </p:nvSpPr>
          <p:spPr>
            <a:xfrm rot="5400000">
              <a:off x="11791615" y="3750288"/>
              <a:ext cx="2321715"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7" name="Shape 317"/>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319" name="Shape 319"/>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321" name="Shape 321"/>
            <p:cNvSpPr/>
            <p:nvPr/>
          </p:nvSpPr>
          <p:spPr>
            <a:xfrm>
              <a:off x="14806358" y="12508777"/>
              <a:ext cx="9058276"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Danijel Šivinjski, Public Domain Dedication (CC0), </a:t>
              </a:r>
            </a:p>
            <a:p>
              <a:pPr algn="r">
                <a:defRPr sz="2000" b="0">
                  <a:solidFill>
                    <a:srgbClr val="919191"/>
                  </a:solidFill>
                  <a:latin typeface="Montserrat Medium"/>
                  <a:ea typeface="Montserrat Medium"/>
                  <a:cs typeface="Montserrat Medium"/>
                  <a:sym typeface="Montserrat Medium"/>
                </a:defRPr>
              </a:pPr>
              <a:r>
                <a:t>https://www.flickr.com/photos/ blindfields/34132870980/</a:t>
              </a:r>
            </a:p>
          </p:txBody>
        </p:sp>
        <p:sp>
          <p:nvSpPr>
            <p:cNvPr id="32" name="Shape 140">
              <a:extLst>
                <a:ext uri="{FF2B5EF4-FFF2-40B4-BE49-F238E27FC236}">
                  <a16:creationId xmlns:a16="http://schemas.microsoft.com/office/drawing/2014/main" id="{32447DC0-D6EE-1343-809A-467967489186}"/>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2">
              <a:extLst>
                <a:ext uri="{FF2B5EF4-FFF2-40B4-BE49-F238E27FC236}">
                  <a16:creationId xmlns:a16="http://schemas.microsoft.com/office/drawing/2014/main" id="{BB186256-1106-704B-BDC1-63A25B754830}"/>
                </a:ext>
              </a:extLst>
            </p:cNvPr>
            <p:cNvSpPr/>
            <p:nvPr/>
          </p:nvSpPr>
          <p:spPr>
            <a:xfrm>
              <a:off x="19212262" y="1804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56</a:t>
              </a:r>
            </a:p>
          </p:txBody>
        </p:sp>
        <p:sp>
          <p:nvSpPr>
            <p:cNvPr id="34" name="Shape 144">
              <a:extLst>
                <a:ext uri="{FF2B5EF4-FFF2-40B4-BE49-F238E27FC236}">
                  <a16:creationId xmlns:a16="http://schemas.microsoft.com/office/drawing/2014/main" id="{1FD5C64B-BD5F-0548-9107-9B833D5CEF85}"/>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46">
              <a:extLst>
                <a:ext uri="{FF2B5EF4-FFF2-40B4-BE49-F238E27FC236}">
                  <a16:creationId xmlns:a16="http://schemas.microsoft.com/office/drawing/2014/main" id="{F0913DCF-A0F1-2746-88EE-DCAF5CEA010A}"/>
                </a:ext>
              </a:extLst>
            </p:cNvPr>
            <p:cNvSpPr/>
            <p:nvPr/>
          </p:nvSpPr>
          <p:spPr>
            <a:xfrm>
              <a:off x="20321076" y="3313158"/>
              <a:ext cx="3900806" cy="202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rPr dirty="0"/>
                <a:t>YOU WILL NEED</a:t>
              </a:r>
              <a:br>
                <a:rPr dirty="0"/>
              </a:br>
              <a:r>
                <a:rPr dirty="0"/>
                <a:t>A partner, camera,</a:t>
              </a:r>
            </a:p>
            <a:p>
              <a:pPr marR="254000" algn="r">
                <a:defRPr sz="3000" b="0">
                  <a:solidFill>
                    <a:srgbClr val="FFFFFF"/>
                  </a:solidFill>
                  <a:latin typeface="Montserrat Bold"/>
                  <a:ea typeface="Montserrat Bold"/>
                  <a:cs typeface="Montserrat Bold"/>
                  <a:sym typeface="Montserrat Bold"/>
                </a:defRPr>
              </a:pPr>
              <a:r>
                <a:rPr dirty="0"/>
                <a:t> cling wrap, belt  </a:t>
              </a:r>
              <a:endParaRPr dirty="0">
                <a:latin typeface="Montserrat Medium"/>
                <a:ea typeface="Montserrat Medium"/>
                <a:cs typeface="Montserrat Medium"/>
                <a:sym typeface="Montserrat Medium"/>
              </a:endParaRPr>
            </a:p>
          </p:txBody>
        </p:sp>
        <p:sp>
          <p:nvSpPr>
            <p:cNvPr id="36" name="Shape 159">
              <a:extLst>
                <a:ext uri="{FF2B5EF4-FFF2-40B4-BE49-F238E27FC236}">
                  <a16:creationId xmlns:a16="http://schemas.microsoft.com/office/drawing/2014/main" id="{6A396754-526E-7A40-BDCB-67698E769AF4}"/>
                </a:ext>
              </a:extLst>
            </p:cNvPr>
            <p:cNvSpPr/>
            <p:nvPr/>
          </p:nvSpPr>
          <p:spPr>
            <a:xfrm>
              <a:off x="504899" y="-455482"/>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Empathic </a:t>
              </a:r>
            </a:p>
          </p:txBody>
        </p:sp>
        <p:sp>
          <p:nvSpPr>
            <p:cNvPr id="37" name="Shape 162">
              <a:extLst>
                <a:ext uri="{FF2B5EF4-FFF2-40B4-BE49-F238E27FC236}">
                  <a16:creationId xmlns:a16="http://schemas.microsoft.com/office/drawing/2014/main" id="{3633EED6-AA5A-6340-B662-CDC48F9CEED3}"/>
                </a:ext>
              </a:extLst>
            </p:cNvPr>
            <p:cNvSpPr/>
            <p:nvPr/>
          </p:nvSpPr>
          <p:spPr>
            <a:xfrm>
              <a:off x="504899" y="2293828"/>
              <a:ext cx="11321245"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6000" b="0" spc="-319">
                  <a:solidFill>
                    <a:srgbClr val="FFFFFF"/>
                  </a:solidFill>
                  <a:latin typeface="Montserrat Bold"/>
                  <a:ea typeface="Montserrat Bold"/>
                  <a:cs typeface="Montserrat Bold"/>
                  <a:sym typeface="Montserrat Bold"/>
                </a:defRPr>
              </a:pPr>
              <a:r>
                <a:rPr dirty="0"/>
                <a:t>Modelling</a:t>
              </a:r>
            </a:p>
          </p:txBody>
        </p:sp>
      </p:grpSp>
      <p:sp>
        <p:nvSpPr>
          <p:cNvPr id="322" name="Shape 322"/>
          <p:cNvSpPr/>
          <p:nvPr/>
        </p:nvSpPr>
        <p:spPr>
          <a:xfrm>
            <a:off x="19993729"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70CE6CA-E7EF-514A-B38E-128157A4801C}"/>
              </a:ext>
            </a:extLst>
          </p:cNvPr>
          <p:cNvGrpSpPr/>
          <p:nvPr/>
        </p:nvGrpSpPr>
        <p:grpSpPr>
          <a:xfrm>
            <a:off x="-36937" y="-2011"/>
            <a:ext cx="24496471" cy="12569404"/>
            <a:chOff x="-36937" y="-2011"/>
            <a:chExt cx="24496471" cy="12569404"/>
          </a:xfrm>
        </p:grpSpPr>
        <p:pic>
          <p:nvPicPr>
            <p:cNvPr id="324" name="pasted-image.pdf"/>
            <p:cNvPicPr>
              <a:picLocks noChangeAspect="1"/>
            </p:cNvPicPr>
            <p:nvPr/>
          </p:nvPicPr>
          <p:blipFill>
            <a:blip r:embed="rId2"/>
            <a:srcRect l="57245" t="62662" r="8715"/>
            <a:stretch>
              <a:fillRect/>
            </a:stretch>
          </p:blipFill>
          <p:spPr>
            <a:xfrm>
              <a:off x="1587" y="-2011"/>
              <a:ext cx="24457947" cy="12569404"/>
            </a:xfrm>
            <a:prstGeom prst="rect">
              <a:avLst/>
            </a:prstGeom>
            <a:ln w="12700">
              <a:miter lim="400000"/>
            </a:ln>
          </p:spPr>
        </p:pic>
        <p:sp>
          <p:nvSpPr>
            <p:cNvPr id="325" name="Shape 325"/>
            <p:cNvSpPr/>
            <p:nvPr/>
          </p:nvSpPr>
          <p:spPr>
            <a:xfrm>
              <a:off x="765506" y="1801174"/>
              <a:ext cx="11256646" cy="169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10000" b="0">
                  <a:solidFill>
                    <a:srgbClr val="FFFFFF"/>
                  </a:solidFill>
                  <a:latin typeface="Montserrat Bold"/>
                  <a:ea typeface="Montserrat Bold"/>
                  <a:cs typeface="Montserrat Bold"/>
                  <a:sym typeface="Montserrat Bold"/>
                </a:defRPr>
              </a:lvl1pPr>
            </a:lstStyle>
            <a:p>
              <a:r>
                <a:t>Share your work!</a:t>
              </a:r>
            </a:p>
          </p:txBody>
        </p:sp>
        <p:sp>
          <p:nvSpPr>
            <p:cNvPr id="326" name="Shape 326"/>
            <p:cNvSpPr/>
            <p:nvPr/>
          </p:nvSpPr>
          <p:spPr>
            <a:xfrm>
              <a:off x="-36937" y="3546077"/>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27" name="Shape 327"/>
            <p:cNvSpPr/>
            <p:nvPr/>
          </p:nvSpPr>
          <p:spPr>
            <a:xfrm>
              <a:off x="855906" y="4285057"/>
              <a:ext cx="18232196" cy="765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algn="l" defTabSz="457200">
                <a:defRPr sz="4000" b="0">
                  <a:solidFill>
                    <a:srgbClr val="FFFFFF"/>
                  </a:solidFill>
                  <a:latin typeface="Montserrat Bold"/>
                  <a:ea typeface="Montserrat Bold"/>
                  <a:cs typeface="Montserrat Bold"/>
                  <a:sym typeface="Montserrat Bold"/>
                </a:defRPr>
              </a:lvl1pPr>
            </a:lstStyle>
            <a:p>
              <a:r>
                <a:t>Upload photos of your work:</a:t>
              </a:r>
            </a:p>
          </p:txBody>
        </p:sp>
        <p:sp>
          <p:nvSpPr>
            <p:cNvPr id="328" name="Shape 328"/>
            <p:cNvSpPr/>
            <p:nvPr/>
          </p:nvSpPr>
          <p:spPr>
            <a:xfrm>
              <a:off x="855906" y="5114881"/>
              <a:ext cx="18232196" cy="44989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Bold"/>
                  <a:ea typeface="Montserrat Bold"/>
                  <a:cs typeface="Montserrat Bold"/>
                  <a:sym typeface="Montserrat Bold"/>
                </a:defRPr>
              </a:pPr>
              <a:endParaRP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Go to: </a:t>
              </a:r>
              <a:r>
                <a:rPr i="1">
                  <a:latin typeface="Montserrat-Italic"/>
                  <a:ea typeface="Montserrat-Italic"/>
                  <a:cs typeface="Montserrat-Italic"/>
                  <a:sym typeface="Montserrat-Italic"/>
                </a:rPr>
                <a:t>add URL here</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Enter the password: </a:t>
              </a:r>
              <a:r>
                <a:rPr i="1">
                  <a:latin typeface="Montserrat-Italic"/>
                  <a:ea typeface="Montserrat-Italic"/>
                  <a:cs typeface="Montserrat-Italic"/>
                  <a:sym typeface="Montserrat-Italic"/>
                </a:rPr>
                <a:t>password</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Upload a photo and caption of your work</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Wait for moderation</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View others’ ideas  </a:t>
              </a:r>
            </a:p>
          </p:txBody>
        </p:sp>
        <p:sp>
          <p:nvSpPr>
            <p:cNvPr id="329" name="Shape 329"/>
            <p:cNvSpPr/>
            <p:nvPr/>
          </p:nvSpPr>
          <p:spPr>
            <a:xfrm>
              <a:off x="765719" y="9722610"/>
              <a:ext cx="1823219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i="1">
                  <a:solidFill>
                    <a:srgbClr val="FFFFFF"/>
                  </a:solidFill>
                  <a:latin typeface="Montserrat-Italic"/>
                  <a:ea typeface="Montserrat-Italic"/>
                  <a:cs typeface="Montserrat-Italic"/>
                  <a:sym typeface="Montserrat-Italic"/>
                </a:defRPr>
              </a:pPr>
              <a:r>
                <a:t>A note to facilitators:</a:t>
              </a:r>
            </a:p>
            <a:p>
              <a:pPr algn="l" defTabSz="457200">
                <a:defRPr b="0" i="1">
                  <a:solidFill>
                    <a:srgbClr val="FFFFFF"/>
                  </a:solidFill>
                  <a:latin typeface="Montserrat-Italic"/>
                  <a:ea typeface="Montserrat-Italic"/>
                  <a:cs typeface="Montserrat-Italic"/>
                  <a:sym typeface="Montserrat-Italic"/>
                </a:defRPr>
              </a:pPr>
              <a:r>
                <a:t>Use this slide to give instructions for post-exercise sharing activities. These could take the form of facilitator-guided discussions, mini-presentations, or digital sharing via existing platforms (e.g. padlet) - as described here. Delete this paragraph when ready.</a:t>
              </a:r>
            </a:p>
          </p:txBody>
        </p:sp>
      </p:gr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39</TotalTime>
  <Words>1146</Words>
  <Application>Microsoft Macintosh PowerPoint</Application>
  <PresentationFormat>Custom</PresentationFormat>
  <Paragraphs>161</Paragraphs>
  <Slides>10</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Helvetica Neue Medium</vt:lpstr>
      <vt:lpstr>Montserrat-Italic</vt:lpstr>
      <vt:lpstr>Tw Cen MT</vt:lpstr>
      <vt:lpstr>Helvetica Neue</vt:lpstr>
      <vt:lpstr>Palatino</vt:lpstr>
      <vt:lpstr>Montserrat Medium</vt:lpstr>
      <vt:lpstr>Helvetica Light</vt:lpstr>
      <vt:lpstr>Helvetica Neue Light</vt:lpstr>
      <vt:lpstr>Helvetica Neue Thin</vt:lpstr>
      <vt:lpstr>Montserrat Bold</vt:lpstr>
      <vt:lpstr>Montserrat-BoldItalic</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Robert Dongas</cp:lastModifiedBy>
  <cp:revision>9</cp:revision>
  <dcterms:modified xsi:type="dcterms:W3CDTF">2020-01-09T04:27:24Z</dcterms:modified>
</cp:coreProperties>
</file>